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92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3" r:id="rId33"/>
    <p:sldId id="294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B8CB165-5F54-4483-85A6-B5448D07B5DE}">
          <p14:sldIdLst>
            <p14:sldId id="256"/>
            <p14:sldId id="257"/>
          </p14:sldIdLst>
        </p14:section>
        <p14:section name="PostgreSQL" id="{173BF303-B2AD-4DBF-8CA6-4BE515578C3E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</p14:sldIdLst>
        </p14:section>
        <p14:section name="QGIS" id="{47D9A877-8870-4F07-B6AE-1BE225AE2C7A}">
          <p14:sldIdLst>
            <p14:sldId id="267"/>
            <p14:sldId id="268"/>
            <p14:sldId id="292"/>
            <p14:sldId id="269"/>
            <p14:sldId id="270"/>
            <p14:sldId id="271"/>
          </p14:sldIdLst>
        </p14:section>
        <p14:section name="PostGIS" id="{62E258FA-5013-4504-B941-287CB0CA2103}">
          <p14:sldIdLst>
            <p14:sldId id="272"/>
            <p14:sldId id="273"/>
            <p14:sldId id="275"/>
            <p14:sldId id="276"/>
          </p14:sldIdLst>
        </p14:section>
        <p14:section name="MySQL" id="{CC6329DD-E7D7-492E-BEAA-BC1DDF4891C9}">
          <p14:sldIdLst>
            <p14:sldId id="277"/>
            <p14:sldId id="278"/>
            <p14:sldId id="279"/>
          </p14:sldIdLst>
        </p14:section>
        <p14:section name="Neo4j" id="{E47D6C9F-EB0E-4D10-8D98-CC297854BD61}">
          <p14:sldIdLst>
            <p14:sldId id="280"/>
            <p14:sldId id="281"/>
            <p14:sldId id="282"/>
            <p14:sldId id="283"/>
          </p14:sldIdLst>
        </p14:section>
        <p14:section name="NOSQL" id="{E91A9F2F-DBCA-4B40-8A7C-24AD8F94263A}">
          <p14:sldIdLst>
            <p14:sldId id="284"/>
            <p14:sldId id="285"/>
            <p14:sldId id="286"/>
          </p14:sldIdLst>
        </p14:section>
        <p14:section name="Overpass-turbo" id="{CFB3896E-258A-463F-9E2B-79141B0A97F2}">
          <p14:sldIdLst>
            <p14:sldId id="293"/>
            <p14:sldId id="294"/>
          </p14:sldIdLst>
        </p14:section>
        <p14:section name="PowerBI" id="{E16504D4-E65F-4653-B050-B89BA70F71AB}">
          <p14:sldIdLst>
            <p14:sldId id="287"/>
            <p14:sldId id="288"/>
            <p14:sldId id="289"/>
            <p14:sldId id="290"/>
          </p14:sldIdLst>
        </p14:section>
        <p14:section name="Data Sources" id="{2208DB5B-7D65-4C2A-877A-FC71CCCBDB2A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59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6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5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2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at.it/it/archivio/222527" TargetMode="External"/><Relationship Id="rId2" Type="http://schemas.openxmlformats.org/officeDocument/2006/relationships/hyperlink" Target="https://www.dati.lombardia.it/Cultura/Anagrafe-biblioteche-comunali-lombarde-Anno-2016/k2xm-fcg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tylerx/flights-and-airports-data?resource=download&amp;select=flights.csv" TargetMode="External"/><Relationship Id="rId4" Type="http://schemas.openxmlformats.org/officeDocument/2006/relationships/hyperlink" Target="https://www.kaggle.com/datasets/tylerx/flights-and-airports-data?resource=download&amp;select=airports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A8502-41AD-4424-1C7E-E27F5E7D8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097" y="629951"/>
            <a:ext cx="7242959" cy="889260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Big data management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1563EF-7F05-E7C7-11DF-DD7A65AE3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0740" y="3998562"/>
            <a:ext cx="6834833" cy="1216617"/>
          </a:xfrm>
        </p:spPr>
        <p:txBody>
          <a:bodyPr/>
          <a:lstStyle/>
          <a:p>
            <a:r>
              <a:rPr lang="en-GB" dirty="0" err="1"/>
              <a:t>Apavaloaei</a:t>
            </a:r>
            <a:r>
              <a:rPr lang="en-GB" dirty="0"/>
              <a:t> Eduard</a:t>
            </a:r>
          </a:p>
          <a:p>
            <a:r>
              <a:rPr lang="en-GB" dirty="0"/>
              <a:t>matr.1057101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CE46F8-2DD0-0712-DBDD-97D17B320BC5}"/>
              </a:ext>
            </a:extLst>
          </p:cNvPr>
          <p:cNvSpPr txBox="1"/>
          <p:nvPr/>
        </p:nvSpPr>
        <p:spPr>
          <a:xfrm>
            <a:off x="2500740" y="2374166"/>
            <a:ext cx="6331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39975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CA97-01F7-5A16-3A57-2340F52D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30" y="677879"/>
            <a:ext cx="10728322" cy="1477328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Query 2: Select and visualize the total number of libraries in </a:t>
            </a:r>
            <a:r>
              <a:rPr lang="en-GB" sz="2000" dirty="0" err="1"/>
              <a:t>Lombardia</a:t>
            </a:r>
            <a:r>
              <a:rPr lang="en-GB" sz="2000" dirty="0"/>
              <a:t>, grouped by province.</a:t>
            </a:r>
          </a:p>
        </p:txBody>
      </p:sp>
      <p:pic>
        <p:nvPicPr>
          <p:cNvPr id="5" name="Content Placeholder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029E0286-FDC6-9771-DCA1-090939B7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560" y="1357864"/>
            <a:ext cx="6269663" cy="1089221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3BE6B2-4C07-6B2D-CDFD-CA3466C9E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038" y="2447085"/>
            <a:ext cx="3425368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A5B0-FEAE-F85B-72ED-5530D987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87" y="760196"/>
            <a:ext cx="9862772" cy="5659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000" dirty="0"/>
              <a:t>Query 3: Select and visualize the average number of libraries, by province, in </a:t>
            </a:r>
            <a:r>
              <a:rPr lang="en-GB" sz="2000" dirty="0" err="1"/>
              <a:t>Lombardia</a:t>
            </a:r>
            <a:r>
              <a:rPr lang="en-GB" sz="2000" dirty="0"/>
              <a:t>.</a:t>
            </a:r>
          </a:p>
        </p:txBody>
      </p:sp>
      <p:pic>
        <p:nvPicPr>
          <p:cNvPr id="5" name="Content Placeholder 4" descr="A close-up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316EB39-4514-3693-CA09-639EE55E5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246" y="1687565"/>
            <a:ext cx="6039160" cy="1073205"/>
          </a:xfr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7BABE85-C925-F63F-33EE-BD6B2B3AC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246" y="2760770"/>
            <a:ext cx="6039159" cy="15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E60E-8C1C-EB43-EE2A-1972A77B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000" dirty="0"/>
              <a:t>QGIS: Connection to PostgreSQL and import of the new shape file – Com01012023.shp-</a:t>
            </a:r>
            <a:br>
              <a:rPr lang="en-GB" sz="2000" dirty="0"/>
            </a:br>
            <a:r>
              <a:rPr lang="en-US" sz="2000" dirty="0"/>
              <a:t>administrative boundaries of Italian municipalities.</a:t>
            </a:r>
            <a:endParaRPr lang="en-GB" sz="2000" dirty="0"/>
          </a:p>
        </p:txBody>
      </p:sp>
      <p:pic>
        <p:nvPicPr>
          <p:cNvPr id="5" name="Content Placeholder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71232FB5-5579-567F-C30F-8A1AEFB75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58" y="1652548"/>
            <a:ext cx="4147412" cy="172344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6CE38E-DA11-3FD9-111B-A9B244A88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618" y="1500166"/>
            <a:ext cx="2151131" cy="20282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B31904-4735-66BC-2ABA-A6B9D89A6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718" y="1272605"/>
            <a:ext cx="3160603" cy="248333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52366F-CF3C-1EBC-C683-62A87A4BAC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719" y="4013109"/>
            <a:ext cx="3160603" cy="261894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0A14C3-B4B1-EA01-B4E4-C163F51AA0D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364749" y="2514271"/>
            <a:ext cx="922969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16BAE-8971-7AB3-B47C-3D59DB33F6B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55770" y="2514270"/>
            <a:ext cx="557848" cy="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1D32A0-F38C-4802-90D0-ECACB18E5AB1}"/>
              </a:ext>
            </a:extLst>
          </p:cNvPr>
          <p:cNvSpPr txBox="1"/>
          <p:nvPr/>
        </p:nvSpPr>
        <p:spPr>
          <a:xfrm>
            <a:off x="4327417" y="4960224"/>
            <a:ext cx="3694833" cy="72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Making sure that the SRID is the same: 32632</a:t>
            </a:r>
            <a:endParaRPr lang="en-GB" sz="2000" dirty="0">
              <a:latin typeface="+mj-lt"/>
            </a:endParaRPr>
          </a:p>
        </p:txBody>
      </p:sp>
      <p:pic>
        <p:nvPicPr>
          <p:cNvPr id="47" name="Picture 46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FC789A74-34F3-87E5-FEB0-7281E1AA0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57" y="4703424"/>
            <a:ext cx="3733992" cy="123831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9FF3F4-E1AC-B997-24CC-2E09832D6E9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868020" y="3755936"/>
            <a:ext cx="1" cy="25717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A89C75-9F3C-7CF7-07AA-CCC548D9C95E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>
            <a:off x="8022250" y="5322580"/>
            <a:ext cx="265469" cy="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C3A6818-DB25-46F2-E508-87A2651CBCAA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>
            <a:off x="4061949" y="5322581"/>
            <a:ext cx="26546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77B9-3954-EF1F-5F1B-78557281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42350"/>
            <a:ext cx="10728325" cy="5961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Renaming and cleaning the new dataset, keeping only the boundaries of the Lombard municipalities</a:t>
            </a:r>
            <a:br>
              <a:rPr lang="en-US" sz="2000" dirty="0"/>
            </a:br>
            <a:endParaRPr lang="en-GB" sz="2000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6C9EE-60DE-2136-42C9-DA9A5C6C6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256" y="1418635"/>
            <a:ext cx="5724740" cy="3633156"/>
          </a:xfrm>
        </p:spPr>
      </p:pic>
      <p:pic>
        <p:nvPicPr>
          <p:cNvPr id="7" name="Picture 6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D507A69C-6BB6-5D42-31C0-47205A69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256" y="5051791"/>
            <a:ext cx="5724740" cy="8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06B7-E388-E337-426E-FD9419D8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88" y="341756"/>
            <a:ext cx="10728322" cy="1477328"/>
          </a:xfrm>
        </p:spPr>
        <p:txBody>
          <a:bodyPr/>
          <a:lstStyle/>
          <a:p>
            <a:pPr algn="ctr"/>
            <a:r>
              <a:rPr lang="it-IT" dirty="0" err="1"/>
              <a:t>Clean</a:t>
            </a:r>
            <a:r>
              <a:rPr lang="it-IT" dirty="0"/>
              <a:t> </a:t>
            </a:r>
            <a:r>
              <a:rPr lang="it-IT" dirty="0" err="1"/>
              <a:t>table</a:t>
            </a:r>
            <a:endParaRPr lang="it-IT" dirty="0"/>
          </a:p>
        </p:txBody>
      </p:sp>
      <p:pic>
        <p:nvPicPr>
          <p:cNvPr id="5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1FDBE8F-7111-880D-8634-364F4E11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681" y="1080420"/>
            <a:ext cx="9936638" cy="5232363"/>
          </a:xfrm>
        </p:spPr>
      </p:pic>
    </p:spTree>
    <p:extLst>
      <p:ext uri="{BB962C8B-B14F-4D97-AF65-F5344CB8AC3E}">
        <p14:creationId xmlns:p14="http://schemas.microsoft.com/office/powerpoint/2010/main" val="247534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ED2F-5C88-0054-04E1-4D8AC5C7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22070"/>
            <a:ext cx="10728322" cy="1477328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Adding the “</a:t>
            </a:r>
            <a:r>
              <a:rPr lang="en-GB" sz="2000" dirty="0" err="1"/>
              <a:t>anagrafe</a:t>
            </a:r>
            <a:r>
              <a:rPr lang="en-GB" sz="2000" dirty="0"/>
              <a:t> </a:t>
            </a:r>
            <a:r>
              <a:rPr lang="en-GB" sz="2000" dirty="0" err="1"/>
              <a:t>biblioteche</a:t>
            </a:r>
            <a:r>
              <a:rPr lang="en-GB" sz="2000" dirty="0"/>
              <a:t>” layer first to “</a:t>
            </a:r>
            <a:r>
              <a:rPr lang="en-GB" sz="2000" dirty="0" err="1"/>
              <a:t>confini_amminisitrativi_lombardia</a:t>
            </a:r>
            <a:r>
              <a:rPr lang="en-GB" sz="2000" dirty="0"/>
              <a:t>” then to OpenStreetMap.</a:t>
            </a:r>
          </a:p>
        </p:txBody>
      </p:sp>
      <p:pic>
        <p:nvPicPr>
          <p:cNvPr id="5" name="Content Placeholder 4" descr="A picture containing map&#10;&#10;Description automatically generated with medium confidence">
            <a:extLst>
              <a:ext uri="{FF2B5EF4-FFF2-40B4-BE49-F238E27FC236}">
                <a16:creationId xmlns:a16="http://schemas.microsoft.com/office/drawing/2014/main" id="{535B637C-C3AD-886C-F8F0-936A33BA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54" y="2199398"/>
            <a:ext cx="5840007" cy="3336181"/>
          </a:xfrm>
        </p:spPr>
      </p:pic>
      <p:pic>
        <p:nvPicPr>
          <p:cNvPr id="7" name="Picture 6" descr="A picture containing text, map, atlas&#10;&#10;Description automatically generated">
            <a:extLst>
              <a:ext uri="{FF2B5EF4-FFF2-40B4-BE49-F238E27FC236}">
                <a16:creationId xmlns:a16="http://schemas.microsoft.com/office/drawing/2014/main" id="{8D7F75DB-9A15-52A8-733B-949392F62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61" y="2199398"/>
            <a:ext cx="5340365" cy="33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93B6-6B55-9C19-7C35-92923054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84" y="833885"/>
            <a:ext cx="10686851" cy="63086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Starting from the existing tables, I created two more tables concerning only the province of Bergamo.</a:t>
            </a:r>
            <a:endParaRPr lang="en-GB" sz="20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D7A447-7308-1645-77F2-45DDAC2C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3" y="1701539"/>
            <a:ext cx="5907819" cy="532728"/>
          </a:xfrm>
        </p:spPr>
      </p:pic>
      <p:pic>
        <p:nvPicPr>
          <p:cNvPr id="12" name="Picture 11" descr="A picture containing text, font, line, white&#10;&#10;Description automatically generated">
            <a:extLst>
              <a:ext uri="{FF2B5EF4-FFF2-40B4-BE49-F238E27FC236}">
                <a16:creationId xmlns:a16="http://schemas.microsoft.com/office/drawing/2014/main" id="{155D26B8-0A34-5959-936F-33E0AFF52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35" y="3536511"/>
            <a:ext cx="8618311" cy="113509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50FABC5-9D10-B914-7CC9-B138741FB1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3" y="2234267"/>
            <a:ext cx="5907819" cy="114107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A67C86-C783-AE9E-4BF7-2FA687E81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35" y="4671603"/>
            <a:ext cx="8618311" cy="14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197F-0AF9-FDC2-30B4-D8CA7E80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50" y="416000"/>
            <a:ext cx="10728322" cy="1477328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Query: Select and visualize on the map only the libraries in Bergamo.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03C30-6630-559E-1665-8E1283C42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941" y="988532"/>
            <a:ext cx="6026460" cy="438173"/>
          </a:xfr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DC8E40C-C2C4-C3EC-0480-21CD74CCD0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941" y="1436170"/>
            <a:ext cx="6026460" cy="51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6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FDD5-C77D-C82E-3CC8-6595F33A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000" dirty="0"/>
              <a:t>In order to implement spatial queries using </a:t>
            </a:r>
            <a:r>
              <a:rPr lang="en-GB" sz="2000" dirty="0" err="1"/>
              <a:t>PostGIS</a:t>
            </a:r>
            <a:r>
              <a:rPr lang="en-GB" sz="2000" dirty="0"/>
              <a:t> I created another column, area_km2, in the “</a:t>
            </a:r>
            <a:r>
              <a:rPr lang="en-GB" sz="2000" dirty="0" err="1"/>
              <a:t>confini_amministrativi_lombardia</a:t>
            </a:r>
            <a:r>
              <a:rPr lang="en-GB" sz="2000" dirty="0"/>
              <a:t>” table.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55FDE-4184-1439-F07F-A8F44947F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846" y="1662554"/>
            <a:ext cx="7771300" cy="577372"/>
          </a:xfr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3B9A3C0-1F07-6B3E-597B-74178CE12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4146" y="1662554"/>
            <a:ext cx="1301501" cy="4576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8D8E5-35B9-2899-10F2-F5F0A2FE144D}"/>
              </a:ext>
            </a:extLst>
          </p:cNvPr>
          <p:cNvSpPr txBox="1"/>
          <p:nvPr/>
        </p:nvSpPr>
        <p:spPr>
          <a:xfrm>
            <a:off x="1622846" y="3593031"/>
            <a:ext cx="777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This column contains the geographical extension of the Lombard municipalities, in square kilometres.</a:t>
            </a:r>
          </a:p>
        </p:txBody>
      </p:sp>
    </p:spTree>
    <p:extLst>
      <p:ext uri="{BB962C8B-B14F-4D97-AF65-F5344CB8AC3E}">
        <p14:creationId xmlns:p14="http://schemas.microsoft.com/office/powerpoint/2010/main" val="21888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B1D6-3083-E4BD-3CB4-3AAC61B3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Query 1: Find the total extension of the province of Bergamo.</a:t>
            </a:r>
          </a:p>
        </p:txBody>
      </p:sp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7220617-0C8D-5D06-46D8-8EAC5138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868" y="2102983"/>
            <a:ext cx="4843843" cy="1247411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F0DF95-4B9B-1BFF-7EBB-53651ABD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869" y="3350394"/>
            <a:ext cx="4843842" cy="24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6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57BEE8-2A12-1E6F-F9F9-960BAF975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47" y="1089881"/>
            <a:ext cx="10663505" cy="574171"/>
          </a:xfrm>
        </p:spPr>
        <p:txBody>
          <a:bodyPr>
            <a:normAutofit fontScale="90000"/>
          </a:bodyPr>
          <a:lstStyle/>
          <a:p>
            <a:r>
              <a:rPr lang="en-GB" dirty="0"/>
              <a:t>Main dataset and shape file: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4D8A2-907D-1BBB-B96D-EC9959A5DF80}"/>
              </a:ext>
            </a:extLst>
          </p:cNvPr>
          <p:cNvSpPr txBox="1"/>
          <p:nvPr/>
        </p:nvSpPr>
        <p:spPr>
          <a:xfrm>
            <a:off x="670132" y="2262177"/>
            <a:ext cx="108517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j-lt"/>
              </a:rPr>
              <a:t>Anagrafe_biblioteche_comunali_lombarde</a:t>
            </a:r>
            <a:r>
              <a:rPr lang="it-IT" sz="2000" dirty="0">
                <a:latin typeface="+mj-lt"/>
              </a:rPr>
              <a:t> - Anno_2016(anagrafe_biblioteche.csv)*</a:t>
            </a:r>
          </a:p>
          <a:p>
            <a:endParaRPr lang="it-IT" sz="2000" dirty="0">
              <a:latin typeface="+mj-lt"/>
            </a:endParaRPr>
          </a:p>
          <a:p>
            <a:endParaRPr lang="it-I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j-lt"/>
              </a:rPr>
              <a:t>Confini_amministrativi</a:t>
            </a:r>
            <a:r>
              <a:rPr lang="it-IT" sz="2000" dirty="0">
                <a:latin typeface="+mj-lt"/>
              </a:rPr>
              <a:t> (Com01012023_WGS84.shp)**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E5DC153-BB53-0235-1576-3C0860142E69}"/>
              </a:ext>
            </a:extLst>
          </p:cNvPr>
          <p:cNvSpPr txBox="1">
            <a:spLocks/>
          </p:cNvSpPr>
          <p:nvPr/>
        </p:nvSpPr>
        <p:spPr>
          <a:xfrm>
            <a:off x="764247" y="4460740"/>
            <a:ext cx="10511807" cy="1200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100" dirty="0"/>
              <a:t>Main purpose of the project</a:t>
            </a:r>
            <a:r>
              <a:rPr lang="en-GB" sz="5100" dirty="0"/>
              <a:t>: </a:t>
            </a:r>
            <a:r>
              <a:rPr lang="en-GB" sz="4200" dirty="0"/>
              <a:t>to get some insights of the libraries in </a:t>
            </a:r>
            <a:r>
              <a:rPr lang="en-GB" sz="4200" dirty="0" err="1"/>
              <a:t>Lombardia</a:t>
            </a:r>
            <a:r>
              <a:rPr lang="en-GB" sz="4200" dirty="0"/>
              <a:t> and their </a:t>
            </a:r>
            <a:r>
              <a:rPr lang="en-US" sz="4200" dirty="0"/>
              <a:t>distribution throughout the territory.</a:t>
            </a:r>
            <a:br>
              <a:rPr lang="en-GB" sz="4200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2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9426-D05C-EBDB-670D-A0D06420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2: Find the largest municipality in </a:t>
            </a:r>
            <a:r>
              <a:rPr lang="en-GB" dirty="0" err="1"/>
              <a:t>Lombardia</a:t>
            </a:r>
            <a:r>
              <a:rPr lang="en-GB" dirty="0"/>
              <a:t>.</a:t>
            </a:r>
          </a:p>
        </p:txBody>
      </p:sp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78169AE1-C6F1-ABDF-B845-9E14132FE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81" y="1746542"/>
            <a:ext cx="5855787" cy="1477328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024D21-D771-5B59-3449-D9410A8F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81" y="3514494"/>
            <a:ext cx="5855787" cy="20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4919-895E-3136-37D9-32404308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8740"/>
            <a:ext cx="10728322" cy="1477328"/>
          </a:xfrm>
        </p:spPr>
        <p:txBody>
          <a:bodyPr/>
          <a:lstStyle/>
          <a:p>
            <a:pPr algn="ctr"/>
            <a:r>
              <a:rPr lang="en-GB" dirty="0"/>
              <a:t>Query 3: Find the total extension of </a:t>
            </a:r>
            <a:r>
              <a:rPr lang="en-GB" dirty="0" err="1"/>
              <a:t>Lombardia</a:t>
            </a:r>
            <a:r>
              <a:rPr lang="en-GB" dirty="0"/>
              <a:t> region and the average extension of a Lombard municipality.</a:t>
            </a:r>
          </a:p>
        </p:txBody>
      </p:sp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38850BB5-3B43-E65E-1CCC-E837D371B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498" y="3980243"/>
            <a:ext cx="7980081" cy="1906745"/>
          </a:xfrm>
        </p:spPr>
      </p:pic>
      <p:pic>
        <p:nvPicPr>
          <p:cNvPr id="7" name="Picture 6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AE0AEBA3-59EC-C02D-C122-CCB96A16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498" y="2895572"/>
            <a:ext cx="7980080" cy="10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1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03B1-89C1-5C44-D0DA-09F09D31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dirty="0"/>
              <a:t>After starting the MySQL server connection through XAMPP, I used </a:t>
            </a:r>
            <a:r>
              <a:rPr lang="en-GB" sz="2400" dirty="0" err="1"/>
              <a:t>MySQLWorkebench</a:t>
            </a:r>
            <a:r>
              <a:rPr lang="en-GB" sz="2400" dirty="0"/>
              <a:t> to create a new database “</a:t>
            </a:r>
            <a:r>
              <a:rPr lang="en-GB" sz="2400" dirty="0" err="1"/>
              <a:t>bdm_project</a:t>
            </a:r>
            <a:r>
              <a:rPr lang="en-GB" sz="2400" dirty="0"/>
              <a:t>”.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717615-8BEB-EA58-1454-91DBF0C7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7" y="2356754"/>
            <a:ext cx="5206970" cy="3383758"/>
          </a:xfrm>
        </p:spPr>
      </p:pic>
      <p:pic>
        <p:nvPicPr>
          <p:cNvPr id="11" name="Picture 10" descr="A logo of a dolphin&#10;&#10;Description automatically generated with low confidence">
            <a:extLst>
              <a:ext uri="{FF2B5EF4-FFF2-40B4-BE49-F238E27FC236}">
                <a16:creationId xmlns:a16="http://schemas.microsoft.com/office/drawing/2014/main" id="{17A6040C-3560-97EA-EC91-01488198E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240" y="2333247"/>
            <a:ext cx="3430771" cy="34307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5CA6A23-8531-D916-CB2B-66B4E06C5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342" y="2730939"/>
            <a:ext cx="1962251" cy="26353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041E9-725B-C081-DD05-9E35F92792C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570377" y="4048633"/>
            <a:ext cx="341863" cy="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2C3293-34C6-EB03-F570-7AA88592650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9343011" y="4048632"/>
            <a:ext cx="523331" cy="1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8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C7D0-96CF-C7C2-7F4E-A1B12E86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Then I created a new table “</a:t>
            </a:r>
            <a:r>
              <a:rPr lang="en-GB" dirty="0" err="1"/>
              <a:t>anagrafe_biblioteche</a:t>
            </a:r>
            <a:r>
              <a:rPr lang="en-GB" dirty="0"/>
              <a:t>” and imported the data.</a:t>
            </a:r>
          </a:p>
        </p:txBody>
      </p:sp>
      <p:pic>
        <p:nvPicPr>
          <p:cNvPr id="5" name="Content Placeholder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727A456-DBAB-1172-7B01-EC4FC760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33" y="2268716"/>
            <a:ext cx="6282727" cy="346425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83C178-6177-F7E2-484F-DCB27F3A4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159" y="2268717"/>
            <a:ext cx="5572808" cy="34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78A5-AF5B-45CC-540D-8803CDF5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0" y="1046883"/>
            <a:ext cx="3928231" cy="1504931"/>
          </a:xfrm>
        </p:spPr>
        <p:txBody>
          <a:bodyPr>
            <a:normAutofit/>
          </a:bodyPr>
          <a:lstStyle/>
          <a:p>
            <a:r>
              <a:rPr lang="en-GB" sz="2000" dirty="0"/>
              <a:t>Query 1:  Count how many libraries are bigger than 100 m2.</a:t>
            </a:r>
          </a:p>
        </p:txBody>
      </p:sp>
      <p:pic>
        <p:nvPicPr>
          <p:cNvPr id="5" name="Content Placeholder 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B6759773-EF0E-9A61-EAA7-4199759B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373" y="2731298"/>
            <a:ext cx="2496721" cy="859650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BA3BE3-39DE-2C96-E1C7-504D5CFA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373" y="3590948"/>
            <a:ext cx="2496721" cy="1113402"/>
          </a:xfrm>
          <a:prstGeom prst="rect">
            <a:avLst/>
          </a:prstGeom>
        </p:spPr>
      </p:pic>
      <p:pic>
        <p:nvPicPr>
          <p:cNvPr id="9" name="Picture 8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2E002A08-C55A-B8D8-2386-68463F28C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904" y="2551814"/>
            <a:ext cx="3568883" cy="15523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E4A6F-9280-3F53-635F-70249A594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904" y="4104165"/>
            <a:ext cx="3568883" cy="1054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F2A1-B8AB-E57A-0B5F-9EEA6C64C7E2}"/>
              </a:ext>
            </a:extLst>
          </p:cNvPr>
          <p:cNvSpPr txBox="1"/>
          <p:nvPr/>
        </p:nvSpPr>
        <p:spPr>
          <a:xfrm>
            <a:off x="5817832" y="1046883"/>
            <a:ext cx="603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Query2: Select the biggest library in </a:t>
            </a:r>
            <a:r>
              <a:rPr lang="en-GB" sz="2000" dirty="0" err="1">
                <a:latin typeface="+mj-lt"/>
              </a:rPr>
              <a:t>Lombardia</a:t>
            </a:r>
            <a:r>
              <a:rPr lang="en-GB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843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80CE-878F-E84A-03BE-1BB22B78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824" y="690083"/>
            <a:ext cx="7467070" cy="670884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Neo4j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A6DF-3C4B-5338-9570-B6CA4775CAFD}"/>
              </a:ext>
            </a:extLst>
          </p:cNvPr>
          <p:cNvSpPr txBox="1"/>
          <p:nvPr/>
        </p:nvSpPr>
        <p:spPr>
          <a:xfrm>
            <a:off x="572651" y="2473105"/>
            <a:ext cx="1131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Datasets used: “Airports”-”airports.csv”***; “Flights”-”flights.csv”****.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D860-5070-A3D6-5175-3691D0C900DC}"/>
              </a:ext>
            </a:extLst>
          </p:cNvPr>
          <p:cNvSpPr txBox="1"/>
          <p:nvPr/>
        </p:nvSpPr>
        <p:spPr>
          <a:xfrm>
            <a:off x="572651" y="4108463"/>
            <a:ext cx="10136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Database used: neo4j.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86B11DB-71FF-31EB-8909-0096C72EF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932" y="3516781"/>
            <a:ext cx="6194325" cy="24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9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DA46-A95F-5A42-450B-132061DD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12" y="274689"/>
            <a:ext cx="10728325" cy="75594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Implementation of the </a:t>
            </a:r>
            <a:r>
              <a:rPr lang="en-GB" dirty="0" err="1"/>
              <a:t>dataset“airports</a:t>
            </a:r>
            <a:r>
              <a:rPr lang="en-GB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92FB1-18A3-E128-68FA-A6172A767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944" y="973315"/>
            <a:ext cx="8683256" cy="909993"/>
          </a:xfrm>
          <a:prstGeom prst="rect">
            <a:avLst/>
          </a:prstGeom>
        </p:spPr>
      </p:pic>
      <p:pic>
        <p:nvPicPr>
          <p:cNvPr id="11" name="Picture 10" descr="A picture containing circle, pattern, aqua, colorfulness&#10;&#10;Description automatically generated">
            <a:extLst>
              <a:ext uri="{FF2B5EF4-FFF2-40B4-BE49-F238E27FC236}">
                <a16:creationId xmlns:a16="http://schemas.microsoft.com/office/drawing/2014/main" id="{6490F939-89A3-5BEA-D27B-82020E387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953" y="1883308"/>
            <a:ext cx="6199776" cy="437572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110105-5001-8E7F-F997-6D5DE5BF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729" y="1883308"/>
            <a:ext cx="2481670" cy="23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18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A8DB-EA8C-445A-7845-AB7A6016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83" y="208706"/>
            <a:ext cx="10245712" cy="522029"/>
          </a:xfrm>
        </p:spPr>
        <p:txBody>
          <a:bodyPr/>
          <a:lstStyle/>
          <a:p>
            <a:pPr algn="ctr"/>
            <a:r>
              <a:rPr lang="en-GB" dirty="0"/>
              <a:t>Implementation of the dataset “flights”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346BF-9F9A-08B8-16E0-FA237DD6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264" y="850604"/>
            <a:ext cx="8670760" cy="82098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11B0D6-9B1E-84A0-36D3-4A380BD3C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938" y="1671590"/>
            <a:ext cx="2648086" cy="2559182"/>
          </a:xfrm>
          <a:prstGeom prst="rect">
            <a:avLst/>
          </a:prstGeom>
        </p:spPr>
      </p:pic>
      <p:pic>
        <p:nvPicPr>
          <p:cNvPr id="9" name="Picture 8" descr="A picture containing circle, pattern&#10;&#10;Description automatically generated">
            <a:extLst>
              <a:ext uri="{FF2B5EF4-FFF2-40B4-BE49-F238E27FC236}">
                <a16:creationId xmlns:a16="http://schemas.microsoft.com/office/drawing/2014/main" id="{91E4AA30-F82C-00AD-1324-716ADED40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264" y="1671590"/>
            <a:ext cx="6022674" cy="47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9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A706-B570-B1D2-EF40-AB44899C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103" y="739406"/>
            <a:ext cx="3362902" cy="699237"/>
          </a:xfrm>
        </p:spPr>
        <p:txBody>
          <a:bodyPr/>
          <a:lstStyle/>
          <a:p>
            <a:pPr algn="ctr"/>
            <a:r>
              <a:rPr lang="en-GB" dirty="0"/>
              <a:t>Relationships</a:t>
            </a:r>
          </a:p>
        </p:txBody>
      </p:sp>
      <p:pic>
        <p:nvPicPr>
          <p:cNvPr id="13" name="Content Placeholder 12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0C32F707-57D2-F16B-14D8-5DCAC2C58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333" y="1608765"/>
            <a:ext cx="4615942" cy="1213085"/>
          </a:xfrm>
        </p:spPr>
      </p:pic>
      <p:pic>
        <p:nvPicPr>
          <p:cNvPr id="15" name="Picture 14" descr="A picture containing drawing, child art, circle, art&#10;&#10;Description automatically generated">
            <a:extLst>
              <a:ext uri="{FF2B5EF4-FFF2-40B4-BE49-F238E27FC236}">
                <a16:creationId xmlns:a16="http://schemas.microsoft.com/office/drawing/2014/main" id="{DB6F47E1-A471-5912-9C03-BE7FA3364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275" y="1608765"/>
            <a:ext cx="5875019" cy="50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C007-04D7-65B6-8AFD-2DD370BD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50" y="2971094"/>
            <a:ext cx="7375976" cy="1678877"/>
          </a:xfrm>
        </p:spPr>
        <p:txBody>
          <a:bodyPr/>
          <a:lstStyle/>
          <a:p>
            <a:r>
              <a:rPr lang="en-GB" dirty="0"/>
              <a:t>Query 1: Count all flights that depart </a:t>
            </a:r>
            <a:br>
              <a:rPr lang="en-GB" dirty="0"/>
            </a:br>
            <a:r>
              <a:rPr lang="en-GB" dirty="0"/>
              <a:t>from a certain airport.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594B9-B3C4-B228-CBC6-907FE569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96" y="826236"/>
            <a:ext cx="8477686" cy="825542"/>
          </a:xfrm>
        </p:spPr>
      </p:pic>
      <p:pic>
        <p:nvPicPr>
          <p:cNvPr id="7" name="Picture 6" descr="A picture containing text, document, parallel, number&#10;&#10;Description automatically generated">
            <a:extLst>
              <a:ext uri="{FF2B5EF4-FFF2-40B4-BE49-F238E27FC236}">
                <a16:creationId xmlns:a16="http://schemas.microsoft.com/office/drawing/2014/main" id="{3F2D6671-BCC6-C1D9-04E9-014777BE1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681" y="826263"/>
            <a:ext cx="2874867" cy="55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5FE4-8872-4BE4-A7BA-08A292D0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48" y="2663862"/>
            <a:ext cx="10767903" cy="943369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655565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B07D-D64E-D05A-E9B4-C0D17145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63" y="746790"/>
            <a:ext cx="9884205" cy="844593"/>
          </a:xfrm>
        </p:spPr>
        <p:txBody>
          <a:bodyPr/>
          <a:lstStyle/>
          <a:p>
            <a:pPr algn="ctr"/>
            <a:r>
              <a:rPr lang="en-GB" dirty="0"/>
              <a:t>Query 2: Select all the airports in New York.</a:t>
            </a:r>
          </a:p>
        </p:txBody>
      </p:sp>
      <p:pic>
        <p:nvPicPr>
          <p:cNvPr id="9" name="Content Placeholder 8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50540108-0F75-3A91-3E99-08C45806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673" y="2717268"/>
            <a:ext cx="4076910" cy="844593"/>
          </a:xfr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D65F58-3300-33EE-58E5-2ECE9B91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583" y="2717268"/>
            <a:ext cx="5912154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8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CF10-E528-12B1-13D5-19B68731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06456" cy="1060744"/>
          </a:xfrm>
        </p:spPr>
        <p:txBody>
          <a:bodyPr/>
          <a:lstStyle/>
          <a:p>
            <a:r>
              <a:rPr lang="en-GB" dirty="0"/>
              <a:t>Query 3: Calculate the percentage of flights than have been delayed for more than thirty minutes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EE5428-DE56-14A3-DEDF-B3BE69044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56" y="2096528"/>
            <a:ext cx="10175487" cy="3680496"/>
          </a:xfrm>
        </p:spPr>
      </p:pic>
    </p:spTree>
    <p:extLst>
      <p:ext uri="{BB962C8B-B14F-4D97-AF65-F5344CB8AC3E}">
        <p14:creationId xmlns:p14="http://schemas.microsoft.com/office/powerpoint/2010/main" val="2231477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9996-F243-7A85-74DC-0B853A30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42" y="2601539"/>
            <a:ext cx="3634285" cy="607916"/>
          </a:xfrm>
        </p:spPr>
        <p:txBody>
          <a:bodyPr>
            <a:normAutofit/>
          </a:bodyPr>
          <a:lstStyle/>
          <a:p>
            <a:r>
              <a:rPr lang="it-IT" sz="2000" dirty="0"/>
              <a:t>Over pass-turbo: </a:t>
            </a:r>
            <a:r>
              <a:rPr lang="en-GB" sz="2000" dirty="0"/>
              <a:t>universities</a:t>
            </a:r>
          </a:p>
        </p:txBody>
      </p:sp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4B00CF3-C4AD-8813-4B8C-05EAD9F3A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047" y="273147"/>
            <a:ext cx="5029669" cy="2632350"/>
          </a:xfrm>
          <a:prstGeom prst="rect">
            <a:avLst/>
          </a:prstGeom>
        </p:spPr>
      </p:pic>
      <p:pic>
        <p:nvPicPr>
          <p:cNvPr id="17" name="Picture 16" descr="A map with blue dots&#10;&#10;Description automatically generated with low confidence">
            <a:extLst>
              <a:ext uri="{FF2B5EF4-FFF2-40B4-BE49-F238E27FC236}">
                <a16:creationId xmlns:a16="http://schemas.microsoft.com/office/drawing/2014/main" id="{8896BA28-068C-9966-C4C2-E1A853FD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048" y="2905498"/>
            <a:ext cx="5030476" cy="354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0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9151-9A10-218E-A649-DEF9E989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74" y="2884329"/>
            <a:ext cx="4635808" cy="429787"/>
          </a:xfrm>
        </p:spPr>
        <p:txBody>
          <a:bodyPr>
            <a:normAutofit/>
          </a:bodyPr>
          <a:lstStyle/>
          <a:p>
            <a:r>
              <a:rPr lang="it-IT" sz="2000" dirty="0"/>
              <a:t>Over pass-turbo:</a:t>
            </a:r>
            <a:r>
              <a:rPr lang="en-GB" sz="2000" dirty="0"/>
              <a:t>fast-food</a:t>
            </a:r>
            <a:r>
              <a:rPr lang="it-IT" sz="2000" dirty="0"/>
              <a:t> </a:t>
            </a:r>
            <a:r>
              <a:rPr lang="it-IT" sz="2000" dirty="0" err="1"/>
              <a:t>restaurants</a:t>
            </a:r>
            <a:endParaRPr lang="it-IT" sz="2000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9C347FE-1A49-937A-D996-576B2B69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713" y="904613"/>
            <a:ext cx="4369086" cy="2194610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30FB0CF-7308-A945-E164-CBDBF2A5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713" y="3099223"/>
            <a:ext cx="4369086" cy="30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4274-44F7-2272-0191-72A58063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Power BI. </a:t>
            </a:r>
            <a:br>
              <a:rPr lang="en-GB" dirty="0"/>
            </a:br>
            <a:r>
              <a:rPr lang="en-GB" sz="2800" dirty="0"/>
              <a:t>Dataset used: “Anagrafe_biblioteche.csv”, the same as  before.****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9EE2AC-B1AB-235E-F2ED-8EBF5E245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27" y="2295081"/>
            <a:ext cx="4126674" cy="394371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E16651-5297-2FA2-7FB6-16A5E3E87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201" y="2708986"/>
            <a:ext cx="6648032" cy="29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7005-9C59-8C07-0E72-1522A46C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97" y="2594377"/>
            <a:ext cx="2976719" cy="1669245"/>
          </a:xfrm>
        </p:spPr>
        <p:txBody>
          <a:bodyPr/>
          <a:lstStyle/>
          <a:p>
            <a:pPr algn="ctr"/>
            <a:r>
              <a:rPr lang="en-GB" dirty="0"/>
              <a:t>Table used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F2D98B-3DBA-0444-A669-BAA198C7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416" y="571228"/>
            <a:ext cx="7648096" cy="5549921"/>
          </a:xfrm>
        </p:spPr>
      </p:pic>
    </p:spTree>
    <p:extLst>
      <p:ext uri="{BB962C8B-B14F-4D97-AF65-F5344CB8AC3E}">
        <p14:creationId xmlns:p14="http://schemas.microsoft.com/office/powerpoint/2010/main" val="311054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rectangle&#10;&#10;Description automatically generated">
            <a:extLst>
              <a:ext uri="{FF2B5EF4-FFF2-40B4-BE49-F238E27FC236}">
                <a16:creationId xmlns:a16="http://schemas.microsoft.com/office/drawing/2014/main" id="{11F3A342-1B2E-61BC-F438-F0E058797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28" y="1393603"/>
            <a:ext cx="6101274" cy="3535356"/>
          </a:xfrm>
          <a:prstGeom prst="rect">
            <a:avLst/>
          </a:prstGeom>
        </p:spPr>
      </p:pic>
      <p:pic>
        <p:nvPicPr>
          <p:cNvPr id="10" name="Content Placeholder 4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47F90FA0-49CD-F10C-8AEA-D98A4B197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265" y="1393603"/>
            <a:ext cx="5615328" cy="3535356"/>
          </a:xfrm>
        </p:spPr>
      </p:pic>
    </p:spTree>
    <p:extLst>
      <p:ext uri="{BB962C8B-B14F-4D97-AF65-F5344CB8AC3E}">
        <p14:creationId xmlns:p14="http://schemas.microsoft.com/office/powerpoint/2010/main" val="186513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2327902-9150-B6A9-FCA7-92D8125A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72" y="1632078"/>
            <a:ext cx="5397735" cy="3287101"/>
          </a:xfrm>
        </p:spPr>
      </p:pic>
      <p:pic>
        <p:nvPicPr>
          <p:cNvPr id="17" name="Picture 16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AC297BF2-25E2-684D-105B-3343D0F93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482" y="1632078"/>
            <a:ext cx="5334446" cy="33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0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6EC5B6-4B9F-C4A7-F080-9B4EE25764E5}"/>
              </a:ext>
            </a:extLst>
          </p:cNvPr>
          <p:cNvSpPr txBox="1"/>
          <p:nvPr/>
        </p:nvSpPr>
        <p:spPr>
          <a:xfrm>
            <a:off x="660128" y="552551"/>
            <a:ext cx="110754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Datasets: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* </a:t>
            </a:r>
            <a:r>
              <a:rPr lang="it-IT" dirty="0">
                <a:hlinkClick r:id="rId2"/>
              </a:rPr>
              <a:t>https://www.dati.lombardia.it/Cultura/Anagrafe-biblioteche-comunali-lombarde-Anno-2016/k2xm-fcgg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** </a:t>
            </a:r>
            <a:r>
              <a:rPr lang="it-IT" dirty="0">
                <a:hlinkClick r:id="rId3"/>
              </a:rPr>
              <a:t>https://www.istat.it/it/archivio/222527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*** </a:t>
            </a:r>
            <a:r>
              <a:rPr lang="it-IT" dirty="0">
                <a:hlinkClick r:id="rId4"/>
              </a:rPr>
              <a:t>https://www.kaggle.com/datasets/tylerx/flights-and-airports-data?resource=download&amp;select=airports.csv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**** </a:t>
            </a:r>
            <a:r>
              <a:rPr lang="it-IT" dirty="0">
                <a:hlinkClick r:id="rId5"/>
              </a:rPr>
              <a:t>https://www.kaggle.com/datasets/tylerx/flights-and-airports-data?resource=download&amp;select=flights.csv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**** Due to a </a:t>
            </a:r>
            <a:r>
              <a:rPr lang="it-IT" dirty="0" err="1"/>
              <a:t>problem</a:t>
            </a:r>
            <a:r>
              <a:rPr lang="it-IT" dirty="0"/>
              <a:t> with the connection </a:t>
            </a:r>
            <a:r>
              <a:rPr lang="it-IT" dirty="0" err="1"/>
              <a:t>between</a:t>
            </a:r>
            <a:r>
              <a:rPr lang="it-IT" dirty="0"/>
              <a:t> Power BI and </a:t>
            </a:r>
            <a:r>
              <a:rPr lang="it-IT" dirty="0" err="1"/>
              <a:t>PostgreSQL</a:t>
            </a:r>
            <a:r>
              <a:rPr lang="it-IT" dirty="0"/>
              <a:t> I </a:t>
            </a:r>
            <a:r>
              <a:rPr lang="it-IT" dirty="0" err="1"/>
              <a:t>loaded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the  dataset «anagrafe_biblioteche.csv»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081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0F02D-60BB-3912-38D5-767A95165CE1}"/>
              </a:ext>
            </a:extLst>
          </p:cNvPr>
          <p:cNvSpPr txBox="1"/>
          <p:nvPr/>
        </p:nvSpPr>
        <p:spPr>
          <a:xfrm>
            <a:off x="705032" y="469796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pc="-100" dirty="0">
                <a:latin typeface="+mj-lt"/>
                <a:ea typeface="+mj-ea"/>
                <a:cs typeface="+mj-cs"/>
              </a:rPr>
              <a:t>Database creation. Using PgAdmin4 I created a new database called “</a:t>
            </a:r>
            <a:r>
              <a:rPr lang="en-US" sz="2000" spc="-100" dirty="0" err="1">
                <a:latin typeface="+mj-lt"/>
                <a:ea typeface="+mj-ea"/>
                <a:cs typeface="+mj-cs"/>
              </a:rPr>
              <a:t>bdm_project</a:t>
            </a:r>
            <a:r>
              <a:rPr lang="en-US" sz="2000" spc="-100" dirty="0">
                <a:latin typeface="+mj-lt"/>
                <a:ea typeface="+mj-ea"/>
                <a:cs typeface="+mj-cs"/>
              </a:rPr>
              <a:t>” in the PostgreSQL 15 server.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F1392F-AA17-FED9-0DAB-C311FD1B7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848" y="723173"/>
            <a:ext cx="4382725" cy="236667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F6AC4-1A33-8AA5-54A3-7D76DF629978}"/>
              </a:ext>
            </a:extLst>
          </p:cNvPr>
          <p:cNvSpPr txBox="1"/>
          <p:nvPr/>
        </p:nvSpPr>
        <p:spPr>
          <a:xfrm>
            <a:off x="781593" y="4325617"/>
            <a:ext cx="531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Then, knowing that I’ll use it later, I added the </a:t>
            </a:r>
            <a:r>
              <a:rPr lang="en-GB" dirty="0" err="1">
                <a:latin typeface="+mj-lt"/>
              </a:rPr>
              <a:t>Postgis</a:t>
            </a:r>
            <a:r>
              <a:rPr lang="en-GB" dirty="0">
                <a:latin typeface="+mj-lt"/>
              </a:rPr>
              <a:t> extension.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32482-2FB5-285F-5CF7-4AB2DC4A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437" y="3990304"/>
            <a:ext cx="2444875" cy="29007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9FF7A6-A6C0-80D7-4CC3-76A73E542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438" y="4257018"/>
            <a:ext cx="2444876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49884-70BE-DBEA-FF40-B5F11F17B4DC}"/>
              </a:ext>
            </a:extLst>
          </p:cNvPr>
          <p:cNvSpPr txBox="1"/>
          <p:nvPr/>
        </p:nvSpPr>
        <p:spPr>
          <a:xfrm>
            <a:off x="251595" y="269257"/>
            <a:ext cx="2699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 continued with the creation and population of the table.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2DD61EDD-9129-5CEF-68C6-A9E0EF307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81" y="192531"/>
            <a:ext cx="8904188" cy="2962526"/>
          </a:xfrm>
          <a:prstGeom prst="rect">
            <a:avLst/>
          </a:prstGeom>
        </p:spPr>
      </p:pic>
      <p:pic>
        <p:nvPicPr>
          <p:cNvPr id="8" name="Picture 7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83796419-F559-7A33-D697-F5590164B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81" y="3155057"/>
            <a:ext cx="8904188" cy="3345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9F99D-8DA3-D4D5-B310-172A34C4435A}"/>
              </a:ext>
            </a:extLst>
          </p:cNvPr>
          <p:cNvSpPr txBox="1"/>
          <p:nvPr/>
        </p:nvSpPr>
        <p:spPr>
          <a:xfrm>
            <a:off x="251595" y="4580667"/>
            <a:ext cx="2699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table has some drawbacks</a:t>
            </a:r>
            <a:r>
              <a:rPr lang="en-GB" dirty="0">
                <a:latin typeface="+mj-lt"/>
              </a:rPr>
              <a:t>, like null values or repeated values.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350269-C163-BBEF-759C-2218223B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01" y="1462512"/>
            <a:ext cx="2348594" cy="28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0D6B0-B491-47FB-8C02-243FC06986C9}"/>
              </a:ext>
            </a:extLst>
          </p:cNvPr>
          <p:cNvSpPr txBox="1"/>
          <p:nvPr/>
        </p:nvSpPr>
        <p:spPr>
          <a:xfrm>
            <a:off x="297755" y="670481"/>
            <a:ext cx="77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So, I proceeded by cleaning the data in the table:</a:t>
            </a:r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BB210588-D466-3DEC-B2CA-08822AEA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681" y="1771205"/>
            <a:ext cx="5664490" cy="951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FB372-29FB-9C91-3BD6-500BC889E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680" y="3043250"/>
            <a:ext cx="5664490" cy="450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69E051-936B-FC61-B7E2-489A1C74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680" y="3950824"/>
            <a:ext cx="5664489" cy="6096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FE0CBC-4082-F4BD-F168-3A212FF95D3D}"/>
              </a:ext>
            </a:extLst>
          </p:cNvPr>
          <p:cNvSpPr txBox="1"/>
          <p:nvPr/>
        </p:nvSpPr>
        <p:spPr>
          <a:xfrm>
            <a:off x="346653" y="3084025"/>
            <a:ext cx="36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 deleted all null values.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450F1-DC60-4F9C-C4F4-412EFE6C83C1}"/>
              </a:ext>
            </a:extLst>
          </p:cNvPr>
          <p:cNvSpPr txBox="1"/>
          <p:nvPr/>
        </p:nvSpPr>
        <p:spPr>
          <a:xfrm>
            <a:off x="346653" y="2037172"/>
            <a:ext cx="4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 changed the type of the primary key.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E1602-C34F-97FE-0BEA-5BC45C196464}"/>
              </a:ext>
            </a:extLst>
          </p:cNvPr>
          <p:cNvSpPr txBox="1"/>
          <p:nvPr/>
        </p:nvSpPr>
        <p:spPr>
          <a:xfrm>
            <a:off x="297755" y="3869289"/>
            <a:ext cx="559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In the two coordinates columns, there were values with the comma, so I replaced them with dots. This will be useful later, when I’ll transform the values in this columns in geometric data.</a:t>
            </a:r>
          </a:p>
        </p:txBody>
      </p:sp>
    </p:spTree>
    <p:extLst>
      <p:ext uri="{BB962C8B-B14F-4D97-AF65-F5344CB8AC3E}">
        <p14:creationId xmlns:p14="http://schemas.microsoft.com/office/powerpoint/2010/main" val="309910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F91-86FF-A2A7-4DC2-39F7B3CF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98" y="376516"/>
            <a:ext cx="10310189" cy="469825"/>
          </a:xfrm>
        </p:spPr>
        <p:txBody>
          <a:bodyPr>
            <a:normAutofit fontScale="90000"/>
          </a:bodyPr>
          <a:lstStyle/>
          <a:p>
            <a:r>
              <a:rPr lang="en-GB" dirty="0"/>
              <a:t>The clean table: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E8ADA0-CDED-72D3-57C7-4F2550279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759" y="1155255"/>
            <a:ext cx="10075735" cy="51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0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E7F8-151D-13EB-34CC-3AC79A4A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09" y="370661"/>
            <a:ext cx="5805581" cy="564931"/>
          </a:xfrm>
        </p:spPr>
        <p:txBody>
          <a:bodyPr/>
          <a:lstStyle/>
          <a:p>
            <a:pPr algn="ctr"/>
            <a:r>
              <a:rPr lang="en-GB" dirty="0"/>
              <a:t>Coordinates transformation: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F582F-D08A-82C5-00E7-74DC7F2D4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8" y="935592"/>
            <a:ext cx="10400381" cy="8023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F2A066-58B9-0CC6-0865-C25B04D3C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8" y="1737965"/>
            <a:ext cx="5342495" cy="4293078"/>
          </a:xfrm>
          <a:prstGeom prst="rect">
            <a:avLst/>
          </a:prstGeom>
        </p:spPr>
      </p:pic>
      <p:pic>
        <p:nvPicPr>
          <p:cNvPr id="9" name="Picture 8" descr="A picture containing map, atlas, text&#10;&#10;Description automatically generated">
            <a:extLst>
              <a:ext uri="{FF2B5EF4-FFF2-40B4-BE49-F238E27FC236}">
                <a16:creationId xmlns:a16="http://schemas.microsoft.com/office/drawing/2014/main" id="{360C2B5D-04B6-71E4-48C4-852C55E062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553" y="1737965"/>
            <a:ext cx="5057886" cy="42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500-5B1A-85A9-967B-979077D2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83" y="544132"/>
            <a:ext cx="9675830" cy="874336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Query 1: Select and visualize </a:t>
            </a:r>
            <a:r>
              <a:rPr lang="en-US" sz="2400" dirty="0"/>
              <a:t>the top ten, by surface area, libraries in </a:t>
            </a:r>
            <a:r>
              <a:rPr lang="en-US" sz="2400" dirty="0" err="1"/>
              <a:t>Lombardia</a:t>
            </a:r>
            <a:r>
              <a:rPr lang="en-US" sz="2400" dirty="0"/>
              <a:t>.</a:t>
            </a:r>
            <a:endParaRPr lang="en-GB" sz="2400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59368F-E790-901F-6C1D-3A3B5B89B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311" y="2829055"/>
            <a:ext cx="6417378" cy="2869057"/>
          </a:xfrm>
          <a:prstGeom prst="rect">
            <a:avLst/>
          </a:prstGeom>
        </p:spPr>
      </p:pic>
      <p:pic>
        <p:nvPicPr>
          <p:cNvPr id="11" name="Content Placeholder 10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50A06578-645F-108A-DE1C-D1AD78BB7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311" y="1641526"/>
            <a:ext cx="6417378" cy="1187529"/>
          </a:xfrm>
        </p:spPr>
      </p:pic>
    </p:spTree>
    <p:extLst>
      <p:ext uri="{BB962C8B-B14F-4D97-AF65-F5344CB8AC3E}">
        <p14:creationId xmlns:p14="http://schemas.microsoft.com/office/powerpoint/2010/main" val="125841916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Chiazza </Template>
  <TotalTime>439</TotalTime>
  <Words>723</Words>
  <Application>Microsoft Office PowerPoint</Application>
  <PresentationFormat>Widescreen</PresentationFormat>
  <Paragraphs>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Avenir Next LT Pro</vt:lpstr>
      <vt:lpstr>Sagona Book</vt:lpstr>
      <vt:lpstr>The Hand Extrablack</vt:lpstr>
      <vt:lpstr>BlobVTI</vt:lpstr>
      <vt:lpstr> Big data management</vt:lpstr>
      <vt:lpstr>Main dataset and shape file:   </vt:lpstr>
      <vt:lpstr>PostgreSQL</vt:lpstr>
      <vt:lpstr>PowerPoint Presentation</vt:lpstr>
      <vt:lpstr>PowerPoint Presentation</vt:lpstr>
      <vt:lpstr>PowerPoint Presentation</vt:lpstr>
      <vt:lpstr>The clean table:</vt:lpstr>
      <vt:lpstr>Coordinates transformation:</vt:lpstr>
      <vt:lpstr>Query 1: Select and visualize the top ten, by surface area, libraries in Lombardia.</vt:lpstr>
      <vt:lpstr>Query 2: Select and visualize the total number of libraries in Lombardia, grouped by province.</vt:lpstr>
      <vt:lpstr>Query 3: Select and visualize the average number of libraries, by province, in Lombardia.</vt:lpstr>
      <vt:lpstr>QGIS: Connection to PostgreSQL and import of the new shape file – Com01012023.shp- administrative boundaries of Italian municipalities.</vt:lpstr>
      <vt:lpstr>Renaming and cleaning the new dataset, keeping only the boundaries of the Lombard municipalities </vt:lpstr>
      <vt:lpstr>Clean table</vt:lpstr>
      <vt:lpstr>Adding the “anagrafe biblioteche” layer first to “confini_amminisitrativi_lombardia” then to OpenStreetMap.</vt:lpstr>
      <vt:lpstr>Starting from the existing tables, I created two more tables concerning only the province of Bergamo.</vt:lpstr>
      <vt:lpstr>Query: Select and visualize on the map only the libraries in Bergamo. </vt:lpstr>
      <vt:lpstr>In order to implement spatial queries using PostGIS I created another column, area_km2, in the “confini_amministrativi_lombardia” table.</vt:lpstr>
      <vt:lpstr>Query 1: Find the total extension of the province of Bergamo.</vt:lpstr>
      <vt:lpstr>Query 2: Find the largest municipality in Lombardia.</vt:lpstr>
      <vt:lpstr>Query 3: Find the total extension of Lombardia region and the average extension of a Lombard municipality.</vt:lpstr>
      <vt:lpstr>After starting the MySQL server connection through XAMPP, I used MySQLWorkebench to create a new database “bdm_project”.</vt:lpstr>
      <vt:lpstr>Then I created a new table “anagrafe_biblioteche” and imported the data.</vt:lpstr>
      <vt:lpstr>Query 1:  Count how many libraries are bigger than 100 m2.</vt:lpstr>
      <vt:lpstr>Neo4j</vt:lpstr>
      <vt:lpstr>Implementation of the dataset“airports”.</vt:lpstr>
      <vt:lpstr>Implementation of the dataset “flights”</vt:lpstr>
      <vt:lpstr>Relationships</vt:lpstr>
      <vt:lpstr>Query 1: Count all flights that depart  from a certain airport.</vt:lpstr>
      <vt:lpstr>Query 2: Select all the airports in New York.</vt:lpstr>
      <vt:lpstr>Query 3: Calculate the percentage of flights than have been delayed for more than thirty minutes</vt:lpstr>
      <vt:lpstr>Over pass-turbo: universities</vt:lpstr>
      <vt:lpstr>Over pass-turbo:fast-food restaurants</vt:lpstr>
      <vt:lpstr>Power BI.  Dataset used: “Anagrafe_biblioteche.csv”, the same as  before.**** </vt:lpstr>
      <vt:lpstr>Table used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EDUARD TUDOR APAVALOAEI</dc:creator>
  <cp:lastModifiedBy>EDUARD TUDOR APAVALOAEI</cp:lastModifiedBy>
  <cp:revision>52</cp:revision>
  <dcterms:created xsi:type="dcterms:W3CDTF">2023-07-03T22:14:24Z</dcterms:created>
  <dcterms:modified xsi:type="dcterms:W3CDTF">2024-02-29T12:38:35Z</dcterms:modified>
</cp:coreProperties>
</file>